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Proxima Nova"/>
      <p:regular r:id="rId51"/>
      <p:bold r:id="rId52"/>
      <p:italic r:id="rId53"/>
      <p:boldItalic r:id="rId54"/>
    </p:embeddedFont>
    <p:embeddedFont>
      <p:font typeface="Tahoma"/>
      <p:regular r:id="rId55"/>
      <p:bold r:id="rId56"/>
    </p:embeddedFont>
    <p:embeddedFont>
      <p:font typeface="Proxima Nova Extrabold"/>
      <p:bold r:id="rId57"/>
    </p:embeddedFont>
    <p:embeddedFont>
      <p:font typeface="Nunito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2" roundtripDataSignature="AMtx7mg006cEWdiIL602HVr0s9q/NlEF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customschemas.google.com/relationships/presentationmetadata" Target="metadata"/><Relationship Id="rId61" Type="http://schemas.openxmlformats.org/officeDocument/2006/relationships/font" Target="fonts/Nunito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NunitoSans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roximaNova-regular.fntdata"/><Relationship Id="rId50" Type="http://schemas.openxmlformats.org/officeDocument/2006/relationships/slide" Target="slides/slide46.xml"/><Relationship Id="rId53" Type="http://schemas.openxmlformats.org/officeDocument/2006/relationships/font" Target="fonts/ProximaNova-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7.xml"/><Relationship Id="rId55" Type="http://schemas.openxmlformats.org/officeDocument/2006/relationships/font" Target="fonts/Tahoma-regular.fntdata"/><Relationship Id="rId10" Type="http://schemas.openxmlformats.org/officeDocument/2006/relationships/slide" Target="slides/slide6.xml"/><Relationship Id="rId54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57" Type="http://schemas.openxmlformats.org/officeDocument/2006/relationships/font" Target="fonts/ProximaNovaExtrabold-bold.fntdata"/><Relationship Id="rId12" Type="http://schemas.openxmlformats.org/officeDocument/2006/relationships/slide" Target="slides/slide8.xml"/><Relationship Id="rId56" Type="http://schemas.openxmlformats.org/officeDocument/2006/relationships/font" Target="fonts/Tahoma-bold.fntdata"/><Relationship Id="rId15" Type="http://schemas.openxmlformats.org/officeDocument/2006/relationships/slide" Target="slides/slide11.xml"/><Relationship Id="rId59" Type="http://schemas.openxmlformats.org/officeDocument/2006/relationships/font" Target="fonts/NunitoSans-bold.fntdata"/><Relationship Id="rId14" Type="http://schemas.openxmlformats.org/officeDocument/2006/relationships/slide" Target="slides/slide10.xml"/><Relationship Id="rId58" Type="http://schemas.openxmlformats.org/officeDocument/2006/relationships/font" Target="fonts/NunitoSan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44745261/why-do-jvm-arguments-start-with-d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C800A1"/>
                </a:solidFill>
                <a:latin typeface="Proxima Nova"/>
                <a:ea typeface="Proxima Nova"/>
                <a:cs typeface="Proxima Nova"/>
                <a:sym typeface="Proxima Nova"/>
              </a:rPr>
              <a:t>- timeboxed 15 mins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efd14f1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1efd14f1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C800A1"/>
                </a:solidFill>
                <a:latin typeface="Proxima Nova"/>
                <a:ea typeface="Proxima Nova"/>
                <a:cs typeface="Proxima Nova"/>
                <a:sym typeface="Proxima Nova"/>
              </a:rPr>
              <a:t>- timeboxed 15 mins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efd14f16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1efd14f16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C800A1"/>
                </a:solidFill>
                <a:latin typeface="Proxima Nova"/>
                <a:ea typeface="Proxima Nova"/>
                <a:cs typeface="Proxima Nova"/>
                <a:sym typeface="Proxima Nova"/>
              </a:rPr>
              <a:t>- timeboxed 15 mins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efd14f16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1efd14f16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C800A1"/>
                </a:solidFill>
                <a:latin typeface="Proxima Nova"/>
                <a:ea typeface="Proxima Nova"/>
                <a:cs typeface="Proxima Nova"/>
                <a:sym typeface="Proxima Nova"/>
              </a:rPr>
              <a:t>- timeboxed 15 mins</a:t>
            </a:r>
            <a:endParaRPr sz="2300">
              <a:solidFill>
                <a:srgbClr val="C800A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Internal: - fisiere de proprietati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Suprascriere de clase din spring care sunt deja configurate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NEXT: lista de prioritati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Exemplu user si linia de comanda/app props  / default props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Profile vs Application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Next : toate proprietatile springului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Link catre toate props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Puteti configura toate dependintele aduse automat de spring web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Server.port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NEXT: profile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-D parameter 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https://stackoverflow.com/questions/44745261/why-do-jvm-arguments-start-with-d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Exemplu : props file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NEXT: properties vs yml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Facem yaml si lasam si props sa vedem care e default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Dependenta de jetty -&gt; de ce nu porneste jetty?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Stergem tomcat din web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Pornim dupa fara niciun container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Next : actuator   PAUZA???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Next: dependinta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EXEMPLU :D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1d807399f3_0_114"/>
          <p:cNvSpPr/>
          <p:nvPr/>
        </p:nvSpPr>
        <p:spPr>
          <a:xfrm>
            <a:off x="0" y="279571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2700">
            <a:solidFill>
              <a:srgbClr val="05B1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g11d807399f3_0_114"/>
          <p:cNvSpPr/>
          <p:nvPr/>
        </p:nvSpPr>
        <p:spPr>
          <a:xfrm>
            <a:off x="0" y="4864419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2700">
            <a:solidFill>
              <a:srgbClr val="05B1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g11d807399f3_0_114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11d807399f3_0_1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" name="Google Shape;22;g11d807399f3_0_114"/>
          <p:cNvPicPr preferRelativeResize="0"/>
          <p:nvPr/>
        </p:nvPicPr>
        <p:blipFill rotWithShape="1">
          <a:blip r:embed="rId2">
            <a:alphaModFix/>
          </a:blip>
          <a:srcRect b="18359" l="45026" r="4961" t="18352"/>
          <a:stretch/>
        </p:blipFill>
        <p:spPr>
          <a:xfrm>
            <a:off x="4572000" y="982375"/>
            <a:ext cx="4572475" cy="32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g11d807399f3_0_114"/>
          <p:cNvPicPr preferRelativeResize="0"/>
          <p:nvPr/>
        </p:nvPicPr>
        <p:blipFill rotWithShape="1">
          <a:blip r:embed="rId3">
            <a:alphaModFix/>
          </a:blip>
          <a:srcRect b="17611" l="45426" r="51389" t="19100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11d807399f3_0_114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25" name="Google Shape;25;g11d807399f3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5">
  <p:cSld name="CUSTOM_1_1_2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11d807399f3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1d807399f3_0_17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9" name="Google Shape;79;g11d807399f3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1d807399f3_0_173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11d807399f3_0_173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3">
  <p:cSld name="CUSTOM_1_1_1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d807399f3_0_1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11d807399f3_0_179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5" name="Google Shape;85;g11d807399f3_0_179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86" name="Google Shape;86;g11d807399f3_0_1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104" y="288075"/>
            <a:ext cx="1031500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1d807399f3_0_179"/>
          <p:cNvPicPr preferRelativeResize="0"/>
          <p:nvPr/>
        </p:nvPicPr>
        <p:blipFill rotWithShape="1">
          <a:blip r:embed="rId3">
            <a:alphaModFix amt="31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1d807399f3_0_179"/>
          <p:cNvPicPr preferRelativeResize="0"/>
          <p:nvPr/>
        </p:nvPicPr>
        <p:blipFill rotWithShape="1">
          <a:blip r:embed="rId4">
            <a:alphaModFix amt="31000"/>
          </a:blip>
          <a:srcRect b="17759" l="49995" r="0" t="1894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g11d807399f3_0_179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4">
  <p:cSld name="CUSTOM_1_1_1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d807399f3_0_1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11d807399f3_0_18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b="0" i="0" sz="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3" name="Google Shape;93;g11d807399f3_0_187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94" name="Google Shape;94;g11d807399f3_0_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104" y="288075"/>
            <a:ext cx="1031500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1d807399f3_0_187"/>
          <p:cNvPicPr preferRelativeResize="0"/>
          <p:nvPr/>
        </p:nvPicPr>
        <p:blipFill rotWithShape="1">
          <a:blip r:embed="rId3">
            <a:alphaModFix amt="31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1d807399f3_0_187"/>
          <p:cNvPicPr preferRelativeResize="0"/>
          <p:nvPr/>
        </p:nvPicPr>
        <p:blipFill rotWithShape="1">
          <a:blip r:embed="rId3">
            <a:alphaModFix amt="31000"/>
          </a:blip>
          <a:srcRect b="17759" l="49995" r="0" t="1894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1d807399f3_0_187"/>
          <p:cNvPicPr preferRelativeResize="0"/>
          <p:nvPr/>
        </p:nvPicPr>
        <p:blipFill rotWithShape="1">
          <a:blip r:embed="rId4">
            <a:alphaModFix amt="55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1d807399f3_0_187"/>
          <p:cNvPicPr preferRelativeResize="0"/>
          <p:nvPr/>
        </p:nvPicPr>
        <p:blipFill rotWithShape="1">
          <a:blip r:embed="rId5">
            <a:alphaModFix amt="55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g11d807399f3_0_187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" name="Google Shape;100;g11d807399f3_0_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1d807399f3_0_18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1">
  <p:cSld name="CUSTOM_1"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d807399f3_0_1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g11d807399f3_0_199"/>
          <p:cNvPicPr preferRelativeResize="0"/>
          <p:nvPr/>
        </p:nvPicPr>
        <p:blipFill rotWithShape="1">
          <a:blip r:embed="rId2">
            <a:alphaModFix amt="20000"/>
          </a:blip>
          <a:srcRect b="607" l="28008" r="25378" t="36101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1d807399f3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1d807399f3_0_199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1d807399f3_0_199"/>
          <p:cNvPicPr preferRelativeResize="0"/>
          <p:nvPr/>
        </p:nvPicPr>
        <p:blipFill rotWithShape="1">
          <a:blip r:embed="rId5">
            <a:alphaModFix amt="20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1d807399f3_0_199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1d807399f3_0_199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10" name="Google Shape;110;g11d807399f3_0_199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">
  <p:cSld name="CUSTOM_1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d807399f3_0_208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11d807399f3_0_208"/>
          <p:cNvPicPr preferRelativeResize="0"/>
          <p:nvPr/>
        </p:nvPicPr>
        <p:blipFill rotWithShape="1">
          <a:blip r:embed="rId2">
            <a:alphaModFix amt="20000"/>
          </a:blip>
          <a:srcRect b="607" l="28008" r="25378" t="36101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1d807399f3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1d807399f3_0_208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16" name="Google Shape;116;g11d807399f3_0_208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1d807399f3_0_208"/>
          <p:cNvPicPr preferRelativeResize="0"/>
          <p:nvPr/>
        </p:nvPicPr>
        <p:blipFill rotWithShape="1">
          <a:blip r:embed="rId5">
            <a:alphaModFix amt="20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1d807399f3_0_208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3"/>
              </a:gs>
              <a:gs pos="86000">
                <a:srgbClr val="FA792B"/>
              </a:gs>
              <a:gs pos="100000">
                <a:schemeClr val="accent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1d807399f3_0_20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6">
  <p:cSld name="CUSTOM_9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d807399f3_0_2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11d807399f3_0_217"/>
          <p:cNvPicPr preferRelativeResize="0"/>
          <p:nvPr/>
        </p:nvPicPr>
        <p:blipFill rotWithShape="1">
          <a:blip r:embed="rId2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1d807399f3_0_217"/>
          <p:cNvPicPr preferRelativeResize="0"/>
          <p:nvPr/>
        </p:nvPicPr>
        <p:blipFill rotWithShape="1">
          <a:blip r:embed="rId2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g11d807399f3_0_217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g11d807399f3_0_217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g11d807399f3_0_217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27" name="Google Shape;127;g11d807399f3_0_217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1d807399f3_0_217"/>
          <p:cNvPicPr preferRelativeResize="0"/>
          <p:nvPr/>
        </p:nvPicPr>
        <p:blipFill rotWithShape="1">
          <a:blip r:embed="rId4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1d807399f3_0_21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0" name="Google Shape;130;g11d807399f3_0_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5">
  <p:cSld name="CUSTOM_9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d807399f3_0_2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11d807399f3_0_228"/>
          <p:cNvPicPr preferRelativeResize="0"/>
          <p:nvPr/>
        </p:nvPicPr>
        <p:blipFill rotWithShape="1">
          <a:blip r:embed="rId2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1d807399f3_0_228"/>
          <p:cNvPicPr preferRelativeResize="0"/>
          <p:nvPr/>
        </p:nvPicPr>
        <p:blipFill rotWithShape="1">
          <a:blip r:embed="rId2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g11d807399f3_0_228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g11d807399f3_0_228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g11d807399f3_0_22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8" name="Google Shape;138;g11d807399f3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4" y="288075"/>
            <a:ext cx="1031500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1d807399f3_0_228"/>
          <p:cNvSpPr txBox="1"/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7">
  <p:cSld name="CUSTOM_9_1_1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d807399f3_0_2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g11d807399f3_0_237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g11d807399f3_0_237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g11d807399f3_0_237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45" name="Google Shape;145;g11d807399f3_0_23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6" name="Google Shape;146;g11d807399f3_0_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1d807399f3_0_237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1d807399f3_0_237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8">
  <p:cSld name="CUSTOM_9_1_1_1"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d807399f3_0_246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g11d807399f3_0_246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g11d807399f3_0_246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g11d807399f3_0_246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54" name="Google Shape;154;g11d807399f3_0_24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5" name="Google Shape;155;g11d807399f3_0_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1d807399f3_0_246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1d807399f3_0_246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9">
  <p:cSld name="CUSTOM_9_1_1_1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d807399f3_0_2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g11d807399f3_0_255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g11d807399f3_0_255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g11d807399f3_0_255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63" name="Google Shape;163;g11d807399f3_0_25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64" name="Google Shape;164;g11d807399f3_0_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1d807399f3_0_255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1d807399f3_0_255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3">
  <p:cSld name="CUSTOM_1_1_2">
    <p:bg>
      <p:bgPr>
        <a:noFill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1d807399f3_0_1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g11d807399f3_0_123"/>
          <p:cNvPicPr preferRelativeResize="0"/>
          <p:nvPr/>
        </p:nvPicPr>
        <p:blipFill rotWithShape="1">
          <a:blip r:embed="rId2">
            <a:alphaModFix amt="20000"/>
          </a:blip>
          <a:srcRect b="607" l="28008" r="25378" t="36101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g11d807399f3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11d807399f3_0_123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g11d807399f3_0_123"/>
          <p:cNvPicPr preferRelativeResize="0"/>
          <p:nvPr/>
        </p:nvPicPr>
        <p:blipFill rotWithShape="1">
          <a:blip r:embed="rId5">
            <a:alphaModFix amt="20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11d807399f3_0_123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g11d807399f3_0_123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34" name="Google Shape;34;g11d807399f3_0_12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hite">
  <p:cSld name="CUSTOM_5_1">
    <p:bg>
      <p:bgPr>
        <a:solidFill>
          <a:schemeClr val="accen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d807399f3_0_264"/>
          <p:cNvSpPr txBox="1"/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69" name="Google Shape;169;g11d807399f3_0_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104" y="288075"/>
            <a:ext cx="1031500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1d807399f3_0_264"/>
          <p:cNvSpPr/>
          <p:nvPr/>
        </p:nvSpPr>
        <p:spPr>
          <a:xfrm>
            <a:off x="0" y="0"/>
            <a:ext cx="342900" cy="501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Color">
  <p:cSld name="CUSTOM_5_1_1">
    <p:bg>
      <p:bgPr>
        <a:solidFill>
          <a:schemeClr val="accen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1d807399f3_0_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1d807399f3_0_268"/>
          <p:cNvSpPr txBox="1"/>
          <p:nvPr>
            <p:ph type="title"/>
          </p:nvPr>
        </p:nvSpPr>
        <p:spPr>
          <a:xfrm>
            <a:off x="898325" y="982375"/>
            <a:ext cx="7496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74" name="Google Shape;174;g11d807399f3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Color 02">
  <p:cSld name="CUSTOM_5_1_1_1">
    <p:bg>
      <p:bgPr>
        <a:solidFill>
          <a:schemeClr val="accen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11d807399f3_0_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1d807399f3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1d807399f3_0_272"/>
          <p:cNvSpPr txBox="1"/>
          <p:nvPr>
            <p:ph type="title"/>
          </p:nvPr>
        </p:nvSpPr>
        <p:spPr>
          <a:xfrm>
            <a:off x="898325" y="982375"/>
            <a:ext cx="7496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79" name="Google Shape;179;g11d807399f3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3 Column Layout slide">
  <p:cSld name="CUSTOM_2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d807399f3_0_277"/>
          <p:cNvSpPr txBox="1"/>
          <p:nvPr>
            <p:ph idx="1" type="body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2" name="Google Shape;182;g11d807399f3_0_277"/>
          <p:cNvSpPr txBox="1"/>
          <p:nvPr>
            <p:ph idx="2" type="body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78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782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782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782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782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g11d807399f3_0_277"/>
          <p:cNvSpPr txBox="1"/>
          <p:nvPr>
            <p:ph idx="3" type="body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4" name="Google Shape;184;g11d807399f3_0_27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5" name="Google Shape;185;g11d807399f3_0_277"/>
          <p:cNvSpPr txBox="1"/>
          <p:nvPr>
            <p:ph idx="4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4 Column Layout slide">
  <p:cSld name="CUSTOM_2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d807399f3_0_283"/>
          <p:cNvSpPr txBox="1"/>
          <p:nvPr>
            <p:ph idx="1" type="body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8" name="Google Shape;188;g11d807399f3_0_283"/>
          <p:cNvSpPr txBox="1"/>
          <p:nvPr>
            <p:ph idx="2" type="body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78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782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782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782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782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9" name="Google Shape;189;g11d807399f3_0_283"/>
          <p:cNvSpPr txBox="1"/>
          <p:nvPr>
            <p:ph idx="3" type="body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0" name="Google Shape;190;g11d807399f3_0_28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1" name="Google Shape;191;g11d807399f3_0_283"/>
          <p:cNvSpPr txBox="1"/>
          <p:nvPr>
            <p:ph idx="4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2" name="Google Shape;192;g11d807399f3_0_283"/>
          <p:cNvSpPr txBox="1"/>
          <p:nvPr>
            <p:ph idx="5" type="body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2 Column Layout">
  <p:cSld name="CUSTOM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807399f3_0_290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g11d807399f3_0_29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6" name="Google Shape;196;g11d807399f3_0_290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7" name="Google Shape;197;g11d807399f3_0_290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Slide">
  <p:cSld name="TITLE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d807399f3_0_295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1d807399f3_0_29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01" name="Google Shape;201;g11d807399f3_0_2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1d807399f3_0_295"/>
          <p:cNvSpPr txBox="1"/>
          <p:nvPr>
            <p:ph idx="1" type="body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3" name="Google Shape;203;g11d807399f3_0_295"/>
          <p:cNvSpPr txBox="1"/>
          <p:nvPr>
            <p:ph idx="2" type="body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147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4" name="Google Shape;204;g11d807399f3_0_295"/>
          <p:cNvSpPr txBox="1"/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b="0" i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05" name="Google Shape;205;g11d807399f3_0_295"/>
          <p:cNvPicPr preferRelativeResize="0"/>
          <p:nvPr/>
        </p:nvPicPr>
        <p:blipFill rotWithShape="1">
          <a:blip r:embed="rId3">
            <a:alphaModFix/>
          </a:blip>
          <a:srcRect b="18359" l="45026" r="4961" t="18352"/>
          <a:stretch/>
        </p:blipFill>
        <p:spPr>
          <a:xfrm>
            <a:off x="4572000" y="982375"/>
            <a:ext cx="4572475" cy="32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1d807399f3_0_295"/>
          <p:cNvPicPr preferRelativeResize="0"/>
          <p:nvPr/>
        </p:nvPicPr>
        <p:blipFill rotWithShape="1">
          <a:blip r:embed="rId3">
            <a:alphaModFix/>
          </a:blip>
          <a:srcRect b="17611" l="45426" r="51389" t="19100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Carnival Curve Slide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11d807399f3_0_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" y="0"/>
            <a:ext cx="9142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1d807399f3_0_30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0" name="Google Shape;210;g11d807399f3_0_304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ext Box Layout">
  <p:cSld name="CUSTOM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d807399f3_0_308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3" name="Google Shape;213;g11d807399f3_0_30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4" name="Google Shape;214;g11d807399f3_0_308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Competitive Research Slide">
  <p:cSld name="CUSTOM_7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d807399f3_0_312"/>
          <p:cNvSpPr txBox="1"/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17" name="Google Shape;217;g11d807399f3_0_312"/>
          <p:cNvSpPr txBox="1"/>
          <p:nvPr>
            <p:ph idx="2" type="title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8" name="Google Shape;218;g11d807399f3_0_312"/>
          <p:cNvSpPr txBox="1"/>
          <p:nvPr>
            <p:ph idx="3" type="title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19" name="Google Shape;219;g11d807399f3_0_312"/>
          <p:cNvSpPr txBox="1"/>
          <p:nvPr>
            <p:ph idx="4" type="title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0" name="Google Shape;220;g11d807399f3_0_312"/>
          <p:cNvSpPr txBox="1"/>
          <p:nvPr>
            <p:ph idx="5" type="title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21" name="Google Shape;221;g11d807399f3_0_312"/>
          <p:cNvSpPr txBox="1"/>
          <p:nvPr>
            <p:ph idx="6" type="title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2" name="Google Shape;222;g11d807399f3_0_312"/>
          <p:cNvSpPr txBox="1"/>
          <p:nvPr>
            <p:ph idx="7" type="title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23" name="Google Shape;223;g11d807399f3_0_312"/>
          <p:cNvSpPr txBox="1"/>
          <p:nvPr>
            <p:ph idx="8" type="title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4" name="Google Shape;224;g11d807399f3_0_312"/>
          <p:cNvSpPr txBox="1"/>
          <p:nvPr>
            <p:ph idx="9" type="title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25" name="Google Shape;225;g11d807399f3_0_312"/>
          <p:cNvSpPr txBox="1"/>
          <p:nvPr>
            <p:ph idx="13" type="title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6" name="Google Shape;226;g11d807399f3_0_312"/>
          <p:cNvSpPr txBox="1"/>
          <p:nvPr>
            <p:ph idx="14"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7" name="Google Shape;227;g11d807399f3_0_312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Headline Slide and image">
  <p:cSld name="CUSTOM_10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1d807399f3_0_13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" name="Google Shape;37;g11d807399f3_0_132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" name="Google Shape;38;g11d807399f3_0_132"/>
          <p:cNvSpPr/>
          <p:nvPr>
            <p:ph idx="2" type="pic"/>
          </p:nvPr>
        </p:nvSpPr>
        <p:spPr>
          <a:xfrm>
            <a:off x="3743000" y="844225"/>
            <a:ext cx="5413500" cy="37590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g11d807399f3_0_132"/>
          <p:cNvSpPr txBox="1"/>
          <p:nvPr>
            <p:ph idx="3" type="body"/>
          </p:nvPr>
        </p:nvSpPr>
        <p:spPr>
          <a:xfrm>
            <a:off x="419100" y="844225"/>
            <a:ext cx="3156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Competitive Research Slide 2">
  <p:cSld name="CUSTOM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d807399f3_0_325"/>
          <p:cNvSpPr/>
          <p:nvPr/>
        </p:nvSpPr>
        <p:spPr>
          <a:xfrm>
            <a:off x="419597" y="923725"/>
            <a:ext cx="7693650" cy="3418200"/>
          </a:xfrm>
          <a:custGeom>
            <a:rect b="b" l="l" r="r" t="t"/>
            <a:pathLst>
              <a:path extrusionOk="0" h="136728" w="307746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1d807399f3_0_325"/>
          <p:cNvSpPr txBox="1"/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31" name="Google Shape;231;g11d807399f3_0_325"/>
          <p:cNvSpPr txBox="1"/>
          <p:nvPr>
            <p:ph idx="2" type="title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2" name="Google Shape;232;g11d807399f3_0_325"/>
          <p:cNvSpPr txBox="1"/>
          <p:nvPr>
            <p:ph idx="3" type="title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33" name="Google Shape;233;g11d807399f3_0_325"/>
          <p:cNvSpPr txBox="1"/>
          <p:nvPr>
            <p:ph idx="4" type="title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4" name="Google Shape;234;g11d807399f3_0_325"/>
          <p:cNvSpPr txBox="1"/>
          <p:nvPr>
            <p:ph idx="5" type="title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5" name="Google Shape;235;g11d807399f3_0_325"/>
          <p:cNvSpPr txBox="1"/>
          <p:nvPr>
            <p:ph idx="6" type="title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36" name="Google Shape;236;g11d807399f3_0_325"/>
          <p:cNvSpPr txBox="1"/>
          <p:nvPr>
            <p:ph idx="7" type="title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g11d807399f3_0_325"/>
          <p:cNvSpPr txBox="1"/>
          <p:nvPr>
            <p:ph idx="8" type="title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38" name="Google Shape;238;g11d807399f3_0_325"/>
          <p:cNvSpPr txBox="1"/>
          <p:nvPr>
            <p:ph idx="9" type="title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g11d807399f3_0_325"/>
          <p:cNvSpPr txBox="1"/>
          <p:nvPr>
            <p:ph idx="13" type="title"/>
          </p:nvPr>
        </p:nvSpPr>
        <p:spPr>
          <a:xfrm>
            <a:off x="419600" y="725813"/>
            <a:ext cx="42507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40" name="Google Shape;240;g11d807399f3_0_325"/>
          <p:cNvSpPr txBox="1"/>
          <p:nvPr>
            <p:ph idx="14"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1" name="Google Shape;241;g11d807399f3_0_325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Competitive Research Slide 3">
  <p:cSld name="CUSTOM_8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807399f3_0_339"/>
          <p:cNvSpPr txBox="1"/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44" name="Google Shape;244;g11d807399f3_0_339"/>
          <p:cNvSpPr txBox="1"/>
          <p:nvPr>
            <p:ph idx="2" type="title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5" name="Google Shape;245;g11d807399f3_0_339"/>
          <p:cNvSpPr txBox="1"/>
          <p:nvPr>
            <p:ph idx="3" type="title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46" name="Google Shape;246;g11d807399f3_0_339"/>
          <p:cNvSpPr txBox="1"/>
          <p:nvPr>
            <p:ph idx="4" type="title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7" name="Google Shape;247;g11d807399f3_0_339"/>
          <p:cNvSpPr txBox="1"/>
          <p:nvPr>
            <p:ph idx="5" type="title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48" name="Google Shape;248;g11d807399f3_0_339"/>
          <p:cNvSpPr txBox="1"/>
          <p:nvPr>
            <p:ph idx="6" type="title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9" name="Google Shape;249;g11d807399f3_0_339"/>
          <p:cNvSpPr txBox="1"/>
          <p:nvPr>
            <p:ph idx="7" type="title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50" name="Google Shape;250;g11d807399f3_0_339"/>
          <p:cNvSpPr txBox="1"/>
          <p:nvPr>
            <p:ph idx="8" type="title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1" name="Google Shape;251;g11d807399f3_0_339"/>
          <p:cNvSpPr txBox="1"/>
          <p:nvPr>
            <p:ph idx="9"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2" name="Google Shape;252;g11d807399f3_0_339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d807399f3_0_3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g11d807399f3_0_3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6" name="Google Shape;256;g11d807399f3_0_3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4">
  <p:cSld name="CUSTOM_1_1_2_1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11d807399f3_0_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11d807399f3_0_13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3" name="Google Shape;43;g11d807399f3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g11d807399f3_0_137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1d807399f3_0_137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Headline Slide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d807399f3_0_14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" name="Google Shape;48;g11d807399f3_0_143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Black">
  <p:cSld name="CUSTOM_5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1d807399f3_0_146"/>
          <p:cNvSpPr txBox="1"/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51" name="Google Shape;51;g11d807399f3_0_14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2" name="Google Shape;52;g11d807399f3_0_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ase Study Title Pattern">
  <p:cSld name="CUSTOM_6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d807399f3_0_150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g11d807399f3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11d807399f3_0_15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7" name="Google Shape;57;g11d807399f3_0_150"/>
          <p:cNvSpPr/>
          <p:nvPr/>
        </p:nvSpPr>
        <p:spPr>
          <a:xfrm>
            <a:off x="0" y="279571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11d807399f3_0_150"/>
          <p:cNvSpPr/>
          <p:nvPr/>
        </p:nvSpPr>
        <p:spPr>
          <a:xfrm>
            <a:off x="0" y="4864419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g11d807399f3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1d807399f3_0_15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1" name="Google Shape;61;g11d807399f3_0_150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1 Column Layout">
  <p:cSld name="CUSTOM_4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d807399f3_0_159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11d807399f3_0_159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g11d807399f3_0_15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g11d807399f3_0_159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7" name="Google Shape;67;g11d807399f3_0_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ong Headline + Subheadline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d807399f3_0_165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g11d807399f3_0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1d807399f3_0_165"/>
          <p:cNvSpPr txBox="1"/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b="0" i="0" sz="4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" name="Google Shape;72;g11d807399f3_0_165"/>
          <p:cNvSpPr txBox="1"/>
          <p:nvPr>
            <p:ph idx="1" type="body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" name="Google Shape;73;g11d807399f3_0_165"/>
          <p:cNvSpPr txBox="1"/>
          <p:nvPr>
            <p:ph idx="2" type="body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147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74" name="Google Shape;74;g11d807399f3_0_165"/>
          <p:cNvPicPr preferRelativeResize="0"/>
          <p:nvPr/>
        </p:nvPicPr>
        <p:blipFill rotWithShape="1">
          <a:blip r:embed="rId3">
            <a:alphaModFix/>
          </a:blip>
          <a:srcRect b="17611" l="45426" r="51389" t="19100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1d807399f3_0_16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1d807399f3_0_102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g11d807399f3_0_102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g11d807399f3_0_102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600" u="none" cap="none" strike="noStrike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g11d807399f3_0_10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g11d807399f3_0_102"/>
          <p:cNvSpPr/>
          <p:nvPr/>
        </p:nvSpPr>
        <p:spPr>
          <a:xfrm>
            <a:off x="0" y="279571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g11d807399f3_0_102"/>
          <p:cNvSpPr/>
          <p:nvPr/>
        </p:nvSpPr>
        <p:spPr>
          <a:xfrm>
            <a:off x="0" y="4864419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g11d807399f3_0_10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11d807399f3_0_102"/>
          <p:cNvSpPr txBox="1"/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2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11d807399f3_0_102"/>
          <p:cNvSpPr txBox="1"/>
          <p:nvPr>
            <p:ph idx="1" type="body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5" name="Google Shape;15;g11d807399f3_0_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g11d807399f3_0_102"/>
          <p:cNvSpPr/>
          <p:nvPr/>
        </p:nvSpPr>
        <p:spPr>
          <a:xfrm>
            <a:off x="0" y="5103600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art.spring.io/" TargetMode="External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spring.io/spring-boot/docs/current/reference/html/getting-started.html#getting-started-installing-the-cli" TargetMode="External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spring.io/spring-boot/docs/current/reference/html/appendix-application-properties.html" TargetMode="External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ocs.spring.io/spring-boot/docs/current/reference/html/production-ready-features.html" TargetMode="External"/><Relationship Id="rId4" Type="http://schemas.openxmlformats.org/officeDocument/2006/relationships/hyperlink" Target="https://docs.spring.io/spring-boot/docs/current/reference/html/production-ready-features.html#production-ready-endpoint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ocs.spring.io/spring-boot/docs/current/reference/html/production-ready-features.html" TargetMode="External"/><Relationship Id="rId4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"/>
          <p:cNvSpPr txBox="1"/>
          <p:nvPr>
            <p:ph type="title"/>
          </p:nvPr>
        </p:nvSpPr>
        <p:spPr>
          <a:xfrm>
            <a:off x="898325" y="982375"/>
            <a:ext cx="7496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What is Spring Boot and why is everyone using it?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Spring Boot Auto-configuration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34" name="Google Shape;334;p1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35" name="Google Shape;335;p13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Auto-configuration</a:t>
            </a:r>
            <a:endParaRPr/>
          </a:p>
        </p:txBody>
      </p:sp>
      <p:pic>
        <p:nvPicPr>
          <p:cNvPr id="336" name="Google Shape;3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2725" y="844225"/>
            <a:ext cx="5602174" cy="33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Running a 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Java Web App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42" name="Google Shape;342;p1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43" name="Google Shape;343;p14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Standalone</a:t>
            </a:r>
            <a:endParaRPr/>
          </a:p>
        </p:txBody>
      </p:sp>
      <p:sp>
        <p:nvSpPr>
          <p:cNvPr id="344" name="Google Shape;344;p14"/>
          <p:cNvSpPr txBox="1"/>
          <p:nvPr>
            <p:ph idx="3" type="body"/>
          </p:nvPr>
        </p:nvSpPr>
        <p:spPr>
          <a:xfrm>
            <a:off x="4128325" y="984500"/>
            <a:ext cx="4812600" cy="3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Do you remember the steps needed for running a Java web app?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Running a 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Java Web App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50" name="Google Shape;350;p1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51" name="Google Shape;351;p15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Standalone</a:t>
            </a:r>
            <a:endParaRPr/>
          </a:p>
        </p:txBody>
      </p:sp>
      <p:sp>
        <p:nvSpPr>
          <p:cNvPr id="352" name="Google Shape;352;p15"/>
          <p:cNvSpPr txBox="1"/>
          <p:nvPr>
            <p:ph idx="3" type="body"/>
          </p:nvPr>
        </p:nvSpPr>
        <p:spPr>
          <a:xfrm>
            <a:off x="4128325" y="844225"/>
            <a:ext cx="4812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Package application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Choose Web server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Download Web server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Configure Web server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Deploy application (copy .war file into webapps - for Tomcat)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Start Web server 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Embedded  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Tomcat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58" name="Google Shape;358;p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59" name="Google Shape;359;p5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Standalone</a:t>
            </a:r>
            <a:endParaRPr/>
          </a:p>
        </p:txBody>
      </p:sp>
      <p:pic>
        <p:nvPicPr>
          <p:cNvPr id="360" name="Google Shape;36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13" y="1707588"/>
            <a:ext cx="58578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Running a 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Spring Boot Web App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66" name="Google Shape;366;p1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67" name="Google Shape;367;p16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Standalone</a:t>
            </a:r>
            <a:endParaRPr/>
          </a:p>
        </p:txBody>
      </p:sp>
      <p:sp>
        <p:nvSpPr>
          <p:cNvPr id="368" name="Google Shape;368;p16"/>
          <p:cNvSpPr txBox="1"/>
          <p:nvPr>
            <p:ph idx="3" type="body"/>
          </p:nvPr>
        </p:nvSpPr>
        <p:spPr>
          <a:xfrm>
            <a:off x="4128325" y="844225"/>
            <a:ext cx="4812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Package application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Run application:</a:t>
            </a:r>
            <a:endParaRPr sz="20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" sz="2000">
                <a:solidFill>
                  <a:schemeClr val="accent2"/>
                </a:solidFill>
              </a:rPr>
              <a:t>java -jar  HelloWeb.jar</a:t>
            </a:r>
            <a:endParaRPr b="1"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Spring Boot 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Opinionated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74" name="Google Shape;374;p1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75" name="Google Shape;375;p17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Opinionated</a:t>
            </a:r>
            <a:endParaRPr/>
          </a:p>
        </p:txBody>
      </p:sp>
      <p:sp>
        <p:nvSpPr>
          <p:cNvPr id="376" name="Google Shape;376;p17"/>
          <p:cNvSpPr txBox="1"/>
          <p:nvPr>
            <p:ph idx="3" type="body"/>
          </p:nvPr>
        </p:nvSpPr>
        <p:spPr>
          <a:xfrm>
            <a:off x="3957475" y="663450"/>
            <a:ext cx="47016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What it means an opinionated view of building Spring based apps?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2"/>
                </a:solidFill>
              </a:rPr>
              <a:t>Convention </a:t>
            </a:r>
            <a:r>
              <a:rPr lang="en" sz="2000">
                <a:solidFill>
                  <a:srgbClr val="000000"/>
                </a:solidFill>
              </a:rPr>
              <a:t>over configuration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Helps with libraries, tooling and config choices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2"/>
                </a:solidFill>
              </a:rPr>
              <a:t>Easy to override predefined </a:t>
            </a:r>
            <a:r>
              <a:rPr lang="en" sz="2000">
                <a:solidFill>
                  <a:srgbClr val="000000"/>
                </a:solidFill>
              </a:rPr>
              <a:t>choices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Create a Spring Boot project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9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rgbClr val="000000"/>
                </a:solidFill>
              </a:rPr>
              <a:t>Ways to</a:t>
            </a:r>
            <a:r>
              <a:rPr lang="en" sz="2300">
                <a:solidFill>
                  <a:schemeClr val="accent2"/>
                </a:solidFill>
              </a:rPr>
              <a:t> </a:t>
            </a:r>
            <a:r>
              <a:rPr lang="en" sz="2300">
                <a:solidFill>
                  <a:schemeClr val="accent3"/>
                </a:solidFill>
              </a:rPr>
              <a:t>create a 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3"/>
                </a:solidFill>
              </a:rPr>
              <a:t>Spring Boot app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87" name="Google Shape;387;p1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Spring Boot project</a:t>
            </a:r>
            <a:endParaRPr/>
          </a:p>
        </p:txBody>
      </p:sp>
      <p:sp>
        <p:nvSpPr>
          <p:cNvPr id="388" name="Google Shape;388;p19"/>
          <p:cNvSpPr txBox="1"/>
          <p:nvPr>
            <p:ph idx="3" type="body"/>
          </p:nvPr>
        </p:nvSpPr>
        <p:spPr>
          <a:xfrm>
            <a:off x="4722000" y="844225"/>
            <a:ext cx="42189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3"/>
                </a:solidFill>
              </a:rPr>
              <a:t>Spring Initializr</a:t>
            </a:r>
            <a:endParaRPr sz="2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IDE (licensed version)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3"/>
                </a:solidFill>
              </a:rPr>
              <a:t>Spring Boot CLI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 u="sng">
                <a:solidFill>
                  <a:srgbClr val="C800A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Spring Initializr</a:t>
            </a:r>
            <a:endParaRPr sz="2300">
              <a:solidFill>
                <a:srgbClr val="C800A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94" name="Google Shape;394;p2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Spring Boot project</a:t>
            </a:r>
            <a:endParaRPr/>
          </a:p>
        </p:txBody>
      </p:sp>
      <p:sp>
        <p:nvSpPr>
          <p:cNvPr id="395" name="Google Shape;395;p20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Spring Initializr</a:t>
            </a:r>
            <a:endParaRPr/>
          </a:p>
        </p:txBody>
      </p:sp>
      <p:pic>
        <p:nvPicPr>
          <p:cNvPr id="396" name="Google Shape;3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650" y="484123"/>
            <a:ext cx="4175250" cy="41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3"/>
                </a:solidFill>
              </a:rPr>
              <a:t>IntelliJ IDEA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rgbClr val="000000"/>
                </a:solidFill>
              </a:rPr>
              <a:t>(licensed version)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02" name="Google Shape;402;p2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Spring Boot project</a:t>
            </a:r>
            <a:endParaRPr/>
          </a:p>
        </p:txBody>
      </p:sp>
      <p:sp>
        <p:nvSpPr>
          <p:cNvPr id="403" name="Google Shape;403;p21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IDE (licensed version)</a:t>
            </a:r>
            <a:endParaRPr/>
          </a:p>
        </p:txBody>
      </p:sp>
      <p:pic>
        <p:nvPicPr>
          <p:cNvPr id="404" name="Google Shape;4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300" y="553500"/>
            <a:ext cx="5009725" cy="4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Training Agenda</a:t>
            </a:r>
            <a:endParaRPr/>
          </a:p>
        </p:txBody>
      </p:sp>
      <p:sp>
        <p:nvSpPr>
          <p:cNvPr id="267" name="Google Shape;267;p2"/>
          <p:cNvSpPr txBox="1"/>
          <p:nvPr/>
        </p:nvSpPr>
        <p:spPr>
          <a:xfrm>
            <a:off x="420000" y="994250"/>
            <a:ext cx="8304000" cy="3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3749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W1: 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b="1"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nterprise applications 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starting toolbox</a:t>
            </a:r>
            <a:b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W2: How Spring can improve your life as a programmer</a:t>
            </a:r>
            <a:b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600" u="none" cap="none" strike="noStrike">
              <a:solidFill>
                <a:srgbClr val="9F9F9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W3: Dive into the Web</a:t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W4: What is Spring Boot and why is everyone using it?</a:t>
            </a:r>
            <a:br>
              <a:rPr b="0"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600" u="none" cap="none" strike="noStrike">
              <a:solidFill>
                <a:srgbClr val="9F9F9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1"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Improve your application robustness </a:t>
            </a:r>
            <a:r>
              <a:rPr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testing and API documentation</a:t>
            </a:r>
            <a:br>
              <a:rPr b="0" i="0" lang="en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600" u="none" cap="none" strike="noStrike">
              <a:solidFill>
                <a:srgbClr val="9F9F9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4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7490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400" u="none" cap="none" strike="noStrike">
              <a:solidFill>
                <a:srgbClr val="9F9F9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2"/>
          <p:cNvSpPr txBox="1"/>
          <p:nvPr/>
        </p:nvSpPr>
        <p:spPr>
          <a:xfrm>
            <a:off x="419100" y="497548"/>
            <a:ext cx="8305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Enterprise applications with Spring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3"/>
                </a:solidFill>
              </a:rPr>
              <a:t>IntelliJ IDEA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(licensed version)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10" name="Google Shape;410;p2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Spring Boot project</a:t>
            </a:r>
            <a:endParaRPr/>
          </a:p>
        </p:txBody>
      </p:sp>
      <p:sp>
        <p:nvSpPr>
          <p:cNvPr id="411" name="Google Shape;411;p22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IDE (licensed version)</a:t>
            </a:r>
            <a:endParaRPr/>
          </a:p>
        </p:txBody>
      </p:sp>
      <p:pic>
        <p:nvPicPr>
          <p:cNvPr id="412" name="Google Shape;4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7841" y="518913"/>
            <a:ext cx="4968960" cy="41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3"/>
                </a:solidFill>
              </a:rPr>
              <a:t>IntelliJ IDEA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(licensed version)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18" name="Google Shape;418;p2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Spring Boot project</a:t>
            </a:r>
            <a:endParaRPr/>
          </a:p>
        </p:txBody>
      </p:sp>
      <p:sp>
        <p:nvSpPr>
          <p:cNvPr id="419" name="Google Shape;419;p23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IDE (licensed version)</a:t>
            </a:r>
            <a:endParaRPr/>
          </a:p>
        </p:txBody>
      </p:sp>
      <p:pic>
        <p:nvPicPr>
          <p:cNvPr id="420" name="Google Shape;4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3500" y="663450"/>
            <a:ext cx="5771401" cy="393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accent3"/>
                </a:solidFill>
              </a:rPr>
              <a:t>IntelliJ IDEA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(licensed version)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Spring Boot project</a:t>
            </a:r>
            <a:endParaRPr/>
          </a:p>
        </p:txBody>
      </p:sp>
      <p:sp>
        <p:nvSpPr>
          <p:cNvPr id="427" name="Google Shape;427;p24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IDE (licensed version)</a:t>
            </a:r>
            <a:endParaRPr/>
          </a:p>
        </p:txBody>
      </p:sp>
      <p:pic>
        <p:nvPicPr>
          <p:cNvPr id="428" name="Google Shape;4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225" y="663450"/>
            <a:ext cx="5748676" cy="394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5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rgbClr val="000000"/>
                </a:solidFill>
              </a:rPr>
              <a:t>Install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Spring Boot CLI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34" name="Google Shape;434;p2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Spring Boot project</a:t>
            </a:r>
            <a:endParaRPr/>
          </a:p>
        </p:txBody>
      </p:sp>
      <p:sp>
        <p:nvSpPr>
          <p:cNvPr id="435" name="Google Shape;435;p25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Spring Boot CLI</a:t>
            </a:r>
            <a:endParaRPr/>
          </a:p>
        </p:txBody>
      </p:sp>
      <p:sp>
        <p:nvSpPr>
          <p:cNvPr id="436" name="Google Shape;436;p25"/>
          <p:cNvSpPr txBox="1"/>
          <p:nvPr>
            <p:ph idx="3" type="body"/>
          </p:nvPr>
        </p:nvSpPr>
        <p:spPr>
          <a:xfrm>
            <a:off x="2993675" y="844225"/>
            <a:ext cx="50931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300">
                <a:solidFill>
                  <a:srgbClr val="000000"/>
                </a:solidFill>
              </a:rPr>
              <a:t>spring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300">
                <a:solidFill>
                  <a:srgbClr val="000000"/>
                </a:solidFill>
              </a:rPr>
              <a:t>spring init --list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300">
                <a:solidFill>
                  <a:srgbClr val="000000"/>
                </a:solidFill>
              </a:rPr>
              <a:t>spring help init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437" name="Google Shape;4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300" y="174600"/>
            <a:ext cx="3900600" cy="446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6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Spring Boot Starters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4"/>
                </a:solidFill>
              </a:rPr>
              <a:t>Spring Boot Starters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48" name="Google Shape;448;p2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Starters</a:t>
            </a:r>
            <a:endParaRPr/>
          </a:p>
        </p:txBody>
      </p:sp>
      <p:sp>
        <p:nvSpPr>
          <p:cNvPr id="449" name="Google Shape;449;p27"/>
          <p:cNvSpPr txBox="1"/>
          <p:nvPr>
            <p:ph idx="3" type="body"/>
          </p:nvPr>
        </p:nvSpPr>
        <p:spPr>
          <a:xfrm>
            <a:off x="4722000" y="844225"/>
            <a:ext cx="42189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4"/>
                </a:solidFill>
              </a:rPr>
              <a:t>Starter</a:t>
            </a:r>
            <a:r>
              <a:rPr lang="en" sz="2000"/>
              <a:t> -</a:t>
            </a:r>
            <a:r>
              <a:rPr lang="en" sz="2000">
                <a:solidFill>
                  <a:srgbClr val="000000"/>
                </a:solidFill>
              </a:rPr>
              <a:t> a way to integrate dependencies on the project by simply declaring them.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Spring Boot apps specify what pieces of Spring framework will use.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All dependencies specified in </a:t>
            </a:r>
            <a:r>
              <a:rPr lang="en" sz="2000">
                <a:solidFill>
                  <a:schemeClr val="accent4"/>
                </a:solidFill>
              </a:rPr>
              <a:t>pom.xml.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4"/>
                </a:solidFill>
              </a:rPr>
              <a:t>Spring Boot Starters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55" name="Google Shape;455;p2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Starters</a:t>
            </a:r>
            <a:endParaRPr/>
          </a:p>
        </p:txBody>
      </p:sp>
      <p:sp>
        <p:nvSpPr>
          <p:cNvPr id="456" name="Google Shape;456;p28"/>
          <p:cNvSpPr txBox="1"/>
          <p:nvPr>
            <p:ph idx="3" type="body"/>
          </p:nvPr>
        </p:nvSpPr>
        <p:spPr>
          <a:xfrm>
            <a:off x="4722000" y="844225"/>
            <a:ext cx="42189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spring-boot-starter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4"/>
                </a:solidFill>
              </a:rPr>
              <a:t>spring-boot-starter-web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spring-boot-starter-test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9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4"/>
                </a:solidFill>
              </a:rPr>
              <a:t>Spring Boot Starters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62" name="Google Shape;462;p2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Starters</a:t>
            </a:r>
            <a:endParaRPr/>
          </a:p>
        </p:txBody>
      </p:sp>
      <p:pic>
        <p:nvPicPr>
          <p:cNvPr id="463" name="Google Shape;4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50" y="585401"/>
            <a:ext cx="4519500" cy="397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Demo Spring Boot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i="1" lang="en" sz="3100">
                <a:latin typeface="Proxima Nova"/>
                <a:ea typeface="Proxima Nova"/>
                <a:cs typeface="Proxima Nova"/>
                <a:sym typeface="Proxima Nova"/>
              </a:rPr>
              <a:t>From Spring to Spring Boot</a:t>
            </a:r>
            <a:endParaRPr i="1" sz="3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1"/>
          <p:cNvSpPr txBox="1"/>
          <p:nvPr>
            <p:ph idx="1" type="body"/>
          </p:nvPr>
        </p:nvSpPr>
        <p:spPr>
          <a:xfrm>
            <a:off x="419100" y="1067550"/>
            <a:ext cx="784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" sz="2200">
                <a:solidFill>
                  <a:schemeClr val="accent2"/>
                </a:solidFill>
              </a:rPr>
              <a:t>Migrate SpringRestAPI (Session 3) to Spring Boot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8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Create new Spring Boot Project</a:t>
            </a:r>
            <a:r>
              <a:rPr lang="en" sz="2000"/>
              <a:t> using Spring CLI: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spring init --groupId=ro.info.iasi.fiipractic --artifactId=spring-boot-rest-api --packaging=jar --package-name=ro.info.iasi.fiipractic --name=SpringBootRestAPI --dependencies=web spring-boot-rest-api.zip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Copy all packages from SpringRestAPI</a:t>
            </a:r>
            <a:r>
              <a:rPr lang="en" sz="2000"/>
              <a:t> under ro.info.iasi.fiipractic to SpringBootRestAPI under the root with same name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74" name="Google Shape;474;p3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 Spring Boot</a:t>
            </a:r>
            <a:endParaRPr/>
          </a:p>
        </p:txBody>
      </p:sp>
      <p:sp>
        <p:nvSpPr>
          <p:cNvPr id="475" name="Google Shape;475;p31"/>
          <p:cNvSpPr txBox="1"/>
          <p:nvPr>
            <p:ph type="title"/>
          </p:nvPr>
        </p:nvSpPr>
        <p:spPr>
          <a:xfrm>
            <a:off x="421050" y="4403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latin typeface="Proxima Nova"/>
                <a:ea typeface="Proxima Nova"/>
                <a:cs typeface="Proxima Nova"/>
                <a:sym typeface="Proxima Nova"/>
              </a:rPr>
              <a:t>From Spring to Spring Boot</a:t>
            </a:r>
            <a:endParaRPr b="0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W4 Timeline </a:t>
            </a:r>
            <a:endParaRPr/>
          </a:p>
        </p:txBody>
      </p:sp>
      <p:cxnSp>
        <p:nvCxnSpPr>
          <p:cNvPr id="274" name="Google Shape;274;p3"/>
          <p:cNvCxnSpPr/>
          <p:nvPr/>
        </p:nvCxnSpPr>
        <p:spPr>
          <a:xfrm flipH="1">
            <a:off x="857225" y="1000638"/>
            <a:ext cx="600" cy="275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3"/>
          <p:cNvSpPr txBox="1"/>
          <p:nvPr/>
        </p:nvSpPr>
        <p:spPr>
          <a:xfrm>
            <a:off x="1120025" y="793700"/>
            <a:ext cx="30261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 overview and starters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Spring Boot overview and main features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Create a Spring Boot project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-"/>
            </a:pPr>
            <a:r>
              <a:rPr lang="en" sz="1000">
                <a:solidFill>
                  <a:srgbClr val="7F7F7F"/>
                </a:solidFill>
              </a:rPr>
              <a:t>Spring Boot Starters</a:t>
            </a:r>
            <a:endParaRPr sz="1000">
              <a:solidFill>
                <a:srgbClr val="7F7F7F"/>
              </a:solidFill>
            </a:endParaRPr>
          </a:p>
        </p:txBody>
      </p:sp>
      <p:sp>
        <p:nvSpPr>
          <p:cNvPr id="276" name="Google Shape;276;p3"/>
          <p:cNvSpPr/>
          <p:nvPr/>
        </p:nvSpPr>
        <p:spPr>
          <a:xfrm rot="5400000">
            <a:off x="707375" y="804652"/>
            <a:ext cx="300300" cy="7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"/>
          <p:cNvSpPr txBox="1"/>
          <p:nvPr/>
        </p:nvSpPr>
        <p:spPr>
          <a:xfrm>
            <a:off x="1120025" y="1802875"/>
            <a:ext cx="27426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and configuring Spring Boot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Demo </a:t>
            </a:r>
            <a:r>
              <a:rPr lang="en" sz="1000">
                <a:solidFill>
                  <a:srgbClr val="7F7F7F"/>
                </a:solidFill>
              </a:rPr>
              <a:t>- </a:t>
            </a:r>
            <a:r>
              <a:rPr lang="en" sz="1000">
                <a:solidFill>
                  <a:srgbClr val="7F7F7F"/>
                </a:solidFill>
              </a:rPr>
              <a:t>From Spring to Spring Boot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Configuring Spring Boot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"/>
          <p:cNvSpPr/>
          <p:nvPr/>
        </p:nvSpPr>
        <p:spPr>
          <a:xfrm rot="5400000">
            <a:off x="692075" y="1861700"/>
            <a:ext cx="330900" cy="7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"/>
          <p:cNvSpPr txBox="1"/>
          <p:nvPr/>
        </p:nvSpPr>
        <p:spPr>
          <a:xfrm>
            <a:off x="1120025" y="2771698"/>
            <a:ext cx="3026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r>
              <a:rPr b="1" lang="en" sz="1000">
                <a:solidFill>
                  <a:schemeClr val="dk1"/>
                </a:solidFill>
              </a:rPr>
              <a:t> and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actuators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More on deploying Spring Boot apps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Spring Boot Actuators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"/>
          <p:cNvSpPr txBox="1"/>
          <p:nvPr/>
        </p:nvSpPr>
        <p:spPr>
          <a:xfrm>
            <a:off x="1120025" y="3686625"/>
            <a:ext cx="3398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exercises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Time to put in practice what you’ve just learned 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"/>
          <p:cNvSpPr/>
          <p:nvPr/>
        </p:nvSpPr>
        <p:spPr>
          <a:xfrm rot="5400000">
            <a:off x="698525" y="2834275"/>
            <a:ext cx="318000" cy="7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"/>
          <p:cNvSpPr/>
          <p:nvPr/>
        </p:nvSpPr>
        <p:spPr>
          <a:xfrm rot="5400000">
            <a:off x="698525" y="3718800"/>
            <a:ext cx="318000" cy="7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efd14f166_0_5"/>
          <p:cNvSpPr txBox="1"/>
          <p:nvPr>
            <p:ph idx="1" type="body"/>
          </p:nvPr>
        </p:nvSpPr>
        <p:spPr>
          <a:xfrm>
            <a:off x="285825" y="958850"/>
            <a:ext cx="3363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3.  </a:t>
            </a:r>
            <a:r>
              <a:rPr b="1" lang="en" sz="2000"/>
              <a:t>Solve dependencies</a:t>
            </a:r>
            <a:r>
              <a:rPr lang="en" sz="2000"/>
              <a:t>:</a:t>
            </a:r>
            <a:endParaRPr sz="1000"/>
          </a:p>
        </p:txBody>
      </p:sp>
      <p:sp>
        <p:nvSpPr>
          <p:cNvPr id="481" name="Google Shape;481;g11efd14f166_0_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 Spring Boot</a:t>
            </a:r>
            <a:endParaRPr/>
          </a:p>
        </p:txBody>
      </p:sp>
      <p:sp>
        <p:nvSpPr>
          <p:cNvPr id="482" name="Google Shape;482;g11efd14f166_0_5"/>
          <p:cNvSpPr txBox="1"/>
          <p:nvPr>
            <p:ph type="title"/>
          </p:nvPr>
        </p:nvSpPr>
        <p:spPr>
          <a:xfrm>
            <a:off x="421050" y="4403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latin typeface="Proxima Nova"/>
                <a:ea typeface="Proxima Nova"/>
                <a:cs typeface="Proxima Nova"/>
                <a:sym typeface="Proxima Nova"/>
              </a:rPr>
              <a:t>From Spring to Spring Boot</a:t>
            </a:r>
            <a:endParaRPr b="0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g11efd14f166_0_5"/>
          <p:cNvSpPr txBox="1"/>
          <p:nvPr>
            <p:ph idx="1" type="body"/>
          </p:nvPr>
        </p:nvSpPr>
        <p:spPr>
          <a:xfrm>
            <a:off x="285825" y="2934600"/>
            <a:ext cx="228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Add Spring Jdbc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dependency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pic>
        <p:nvPicPr>
          <p:cNvPr id="484" name="Google Shape;484;g11efd14f16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700" y="1272950"/>
            <a:ext cx="62579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1efd14f16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513" y="2934600"/>
            <a:ext cx="52863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1efd14f166_0_5"/>
          <p:cNvSpPr txBox="1"/>
          <p:nvPr>
            <p:ph idx="1" type="body"/>
          </p:nvPr>
        </p:nvSpPr>
        <p:spPr>
          <a:xfrm>
            <a:off x="285825" y="1525600"/>
            <a:ext cx="2444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Add MySQL 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Dependency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efd14f166_0_26"/>
          <p:cNvSpPr txBox="1"/>
          <p:nvPr>
            <p:ph idx="1" type="body"/>
          </p:nvPr>
        </p:nvSpPr>
        <p:spPr>
          <a:xfrm>
            <a:off x="419100" y="706200"/>
            <a:ext cx="7848900" cy="3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4.</a:t>
            </a:r>
            <a:r>
              <a:rPr b="1" lang="en" sz="2000"/>
              <a:t>   Remove </a:t>
            </a:r>
            <a:r>
              <a:rPr i="1" lang="en" sz="2000">
                <a:solidFill>
                  <a:schemeClr val="accent2"/>
                </a:solidFill>
              </a:rPr>
              <a:t>FontControllerConfig.class</a:t>
            </a:r>
            <a:endParaRPr i="1"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          </a:t>
            </a:r>
            <a:r>
              <a:rPr lang="en" sz="2000"/>
              <a:t>No need to config Dispatcher Servlet anymore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5.   </a:t>
            </a:r>
            <a:r>
              <a:rPr b="1" lang="en" sz="2000"/>
              <a:t>Copy database properties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          from MVC application to Spring Boot application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6.</a:t>
            </a:r>
            <a:r>
              <a:rPr lang="en" sz="2000"/>
              <a:t>   </a:t>
            </a:r>
            <a:r>
              <a:rPr b="1" lang="en" sz="2000"/>
              <a:t>Rename </a:t>
            </a:r>
            <a:r>
              <a:rPr i="1" lang="en" sz="2000">
                <a:solidFill>
                  <a:schemeClr val="accent2"/>
                </a:solidFill>
              </a:rPr>
              <a:t>application.properties</a:t>
            </a:r>
            <a:r>
              <a:rPr lang="en" sz="2000"/>
              <a:t> to </a:t>
            </a:r>
            <a:r>
              <a:rPr i="1" lang="en" sz="2000">
                <a:solidFill>
                  <a:schemeClr val="accent2"/>
                </a:solidFill>
              </a:rPr>
              <a:t>db-application.properties</a:t>
            </a:r>
            <a:endParaRPr i="1"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    			OR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      </a:t>
            </a:r>
            <a:r>
              <a:rPr b="1" lang="en" sz="2000"/>
              <a:t>Remove </a:t>
            </a:r>
            <a:r>
              <a:rPr i="1" lang="en" sz="2000">
                <a:solidFill>
                  <a:schemeClr val="accent2"/>
                </a:solidFill>
              </a:rPr>
              <a:t>@PropertySource("classpath:db-application.properties")</a:t>
            </a:r>
            <a:endParaRPr i="1"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      defined in </a:t>
            </a:r>
            <a:r>
              <a:rPr i="1" lang="en" sz="2000">
                <a:solidFill>
                  <a:schemeClr val="accent2"/>
                </a:solidFill>
              </a:rPr>
              <a:t>AppConfig.class</a:t>
            </a:r>
            <a:endParaRPr i="1"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92" name="Google Shape;492;g11efd14f166_0_2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 Spring Boot</a:t>
            </a:r>
            <a:endParaRPr/>
          </a:p>
        </p:txBody>
      </p:sp>
      <p:sp>
        <p:nvSpPr>
          <p:cNvPr id="493" name="Google Shape;493;g11efd14f166_0_26"/>
          <p:cNvSpPr txBox="1"/>
          <p:nvPr>
            <p:ph type="title"/>
          </p:nvPr>
        </p:nvSpPr>
        <p:spPr>
          <a:xfrm>
            <a:off x="421050" y="4403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latin typeface="Proxima Nova"/>
                <a:ea typeface="Proxima Nova"/>
                <a:cs typeface="Proxima Nova"/>
                <a:sym typeface="Proxima Nova"/>
              </a:rPr>
              <a:t>From Spring to Spring Boot</a:t>
            </a:r>
            <a:endParaRPr b="0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efd14f166_0_36"/>
          <p:cNvSpPr txBox="1"/>
          <p:nvPr>
            <p:ph idx="1" type="body"/>
          </p:nvPr>
        </p:nvSpPr>
        <p:spPr>
          <a:xfrm>
            <a:off x="419100" y="706200"/>
            <a:ext cx="84696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At this point our application is ready to run. But, as we are using Spring Boot, we can take more advantage of its features: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7</a:t>
            </a:r>
            <a:r>
              <a:rPr lang="en" sz="2000"/>
              <a:t>.</a:t>
            </a:r>
            <a:r>
              <a:rPr b="1" lang="en" sz="2000"/>
              <a:t> </a:t>
            </a:r>
            <a:r>
              <a:rPr b="1" lang="en" sz="2000"/>
              <a:t>Remove </a:t>
            </a:r>
            <a:r>
              <a:rPr i="1" lang="en" sz="2000">
                <a:solidFill>
                  <a:schemeClr val="accent2"/>
                </a:solidFill>
              </a:rPr>
              <a:t>@EnableWebMvc</a:t>
            </a:r>
            <a:r>
              <a:rPr lang="en" sz="2000"/>
              <a:t> and </a:t>
            </a:r>
            <a:r>
              <a:rPr i="1" lang="en" sz="2000">
                <a:solidFill>
                  <a:schemeClr val="accent2"/>
                </a:solidFill>
              </a:rPr>
              <a:t>@ComponentScan</a:t>
            </a:r>
            <a:r>
              <a:rPr lang="en" sz="2000">
                <a:solidFill>
                  <a:schemeClr val="accent2"/>
                </a:solidFill>
              </a:rPr>
              <a:t> 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(</a:t>
            </a:r>
            <a:r>
              <a:rPr i="1" lang="en" sz="2000"/>
              <a:t>@SpringBootApplication</a:t>
            </a:r>
            <a:r>
              <a:rPr lang="en" sz="2000"/>
              <a:t> will take care of it)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8</a:t>
            </a:r>
            <a:r>
              <a:rPr lang="en" sz="2000"/>
              <a:t>. </a:t>
            </a:r>
            <a:r>
              <a:rPr lang="en" sz="2000"/>
              <a:t>Use </a:t>
            </a:r>
            <a:r>
              <a:rPr b="1" lang="en" sz="2000"/>
              <a:t>JDBC Starter: </a:t>
            </a:r>
            <a:r>
              <a:rPr lang="en" sz="2000"/>
              <a:t>remove</a:t>
            </a:r>
            <a:r>
              <a:rPr b="1" lang="en" sz="2000"/>
              <a:t> </a:t>
            </a:r>
            <a:r>
              <a:rPr i="1" lang="en" sz="2000">
                <a:solidFill>
                  <a:schemeClr val="accent2"/>
                </a:solidFill>
              </a:rPr>
              <a:t>@Configuration</a:t>
            </a:r>
            <a:r>
              <a:rPr i="1" lang="en" sz="2000"/>
              <a:t> </a:t>
            </a:r>
            <a:r>
              <a:rPr lang="en" sz="2000"/>
              <a:t>or</a:t>
            </a:r>
            <a:r>
              <a:rPr b="1" lang="en" sz="2000"/>
              <a:t> </a:t>
            </a:r>
            <a:r>
              <a:rPr lang="en" sz="2000"/>
              <a:t>delete</a:t>
            </a:r>
            <a:r>
              <a:rPr b="1" lang="en" sz="2000"/>
              <a:t> </a:t>
            </a:r>
            <a:r>
              <a:rPr i="1" lang="en" sz="2000">
                <a:solidFill>
                  <a:schemeClr val="accent2"/>
                </a:solidFill>
              </a:rPr>
              <a:t>AppConfig.class</a:t>
            </a:r>
            <a:r>
              <a:rPr b="1" lang="en" sz="2000"/>
              <a:t> </a:t>
            </a:r>
            <a:r>
              <a:rPr lang="en" sz="2000"/>
              <a:t>and replace </a:t>
            </a:r>
            <a:r>
              <a:rPr i="1" lang="en" sz="2000"/>
              <a:t>spring-jdbc</a:t>
            </a:r>
            <a:r>
              <a:rPr lang="en" sz="2000"/>
              <a:t> with </a:t>
            </a:r>
            <a:r>
              <a:rPr i="1" lang="en" sz="2000">
                <a:solidFill>
                  <a:schemeClr val="accent2"/>
                </a:solidFill>
              </a:rPr>
              <a:t>spring-boot-starter-jdbc</a:t>
            </a:r>
            <a:r>
              <a:rPr lang="en" sz="2000"/>
              <a:t> dependency </a:t>
            </a:r>
            <a:r>
              <a:rPr i="1" lang="en" sz="2000">
                <a:solidFill>
                  <a:schemeClr val="accent2"/>
                </a:solidFill>
              </a:rPr>
              <a:t>pom.xml</a:t>
            </a:r>
            <a:r>
              <a:rPr lang="en" sz="2000"/>
              <a:t>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99" name="Google Shape;499;g11efd14f166_0_3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 Spring Boot</a:t>
            </a:r>
            <a:endParaRPr/>
          </a:p>
        </p:txBody>
      </p:sp>
      <p:sp>
        <p:nvSpPr>
          <p:cNvPr id="500" name="Google Shape;500;g11efd14f166_0_36"/>
          <p:cNvSpPr txBox="1"/>
          <p:nvPr>
            <p:ph type="title"/>
          </p:nvPr>
        </p:nvSpPr>
        <p:spPr>
          <a:xfrm>
            <a:off x="421050" y="4403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latin typeface="Proxima Nova"/>
                <a:ea typeface="Proxima Nova"/>
                <a:cs typeface="Proxima Nova"/>
                <a:sym typeface="Proxima Nova"/>
              </a:rPr>
              <a:t>From Spring to Spring Boot</a:t>
            </a:r>
            <a:endParaRPr b="0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1" name="Google Shape;501;g11efd14f16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50" y="3423288"/>
            <a:ext cx="643890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2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Configuring Spring Boot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3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Configuration sources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12" name="Google Shape;512;p3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Configuring Spring Boot</a:t>
            </a:r>
            <a:endParaRPr/>
          </a:p>
        </p:txBody>
      </p:sp>
      <p:sp>
        <p:nvSpPr>
          <p:cNvPr id="513" name="Google Shape;513;p33"/>
          <p:cNvSpPr txBox="1"/>
          <p:nvPr>
            <p:ph idx="3" type="body"/>
          </p:nvPr>
        </p:nvSpPr>
        <p:spPr>
          <a:xfrm>
            <a:off x="4601025" y="844225"/>
            <a:ext cx="4339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2"/>
                </a:solidFill>
              </a:rPr>
              <a:t>Internal sources</a:t>
            </a:r>
            <a:endParaRPr sz="2000">
              <a:solidFill>
                <a:schemeClr val="accent2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Property files</a:t>
            </a:r>
            <a:endParaRPr sz="20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Java configuration</a:t>
            </a:r>
            <a:endParaRPr sz="20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Servlet parameters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2"/>
                </a:solidFill>
              </a:rPr>
              <a:t>External sources</a:t>
            </a:r>
            <a:endParaRPr sz="2000">
              <a:solidFill>
                <a:schemeClr val="accent2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Command line args</a:t>
            </a:r>
            <a:endParaRPr sz="20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JNDI</a:t>
            </a:r>
            <a:endParaRPr sz="20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OS environment vars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514" name="Google Shape;5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025" y="1408275"/>
            <a:ext cx="1102400" cy="11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5400" y="3629575"/>
            <a:ext cx="973650" cy="9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Order of precedence 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21" name="Google Shape;521;p3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Configuring Spring Boot</a:t>
            </a:r>
            <a:endParaRPr/>
          </a:p>
        </p:txBody>
      </p:sp>
      <p:sp>
        <p:nvSpPr>
          <p:cNvPr id="522" name="Google Shape;522;p34"/>
          <p:cNvSpPr txBox="1"/>
          <p:nvPr>
            <p:ph idx="3" type="body"/>
          </p:nvPr>
        </p:nvSpPr>
        <p:spPr>
          <a:xfrm>
            <a:off x="4189150" y="844225"/>
            <a:ext cx="47520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Command line args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SPRING_APPLICATION_JSON args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Servlet parameters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JNDI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Java System Properties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OS environment variables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Profile properties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Application properties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@PropertySource annotations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Default properties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What properties can 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you configure/override? 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28" name="Google Shape;528;p3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Configuring Spring Boot</a:t>
            </a:r>
            <a:endParaRPr/>
          </a:p>
        </p:txBody>
      </p:sp>
      <p:sp>
        <p:nvSpPr>
          <p:cNvPr id="529" name="Google Shape;529;p35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530" name="Google Shape;530;p35"/>
          <p:cNvSpPr txBox="1"/>
          <p:nvPr>
            <p:ph idx="3" type="body"/>
          </p:nvPr>
        </p:nvSpPr>
        <p:spPr>
          <a:xfrm>
            <a:off x="4540750" y="844225"/>
            <a:ext cx="44001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/>
              <a:t>    </a:t>
            </a:r>
            <a:r>
              <a:rPr lang="en" sz="20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Common Application properties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531" name="Google Shape;5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8950" y="1366250"/>
            <a:ext cx="4575951" cy="32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Environment configuration</a:t>
            </a:r>
            <a:endParaRPr sz="2300">
              <a:solidFill>
                <a:schemeClr val="accent2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37" name="Google Shape;537;p3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Configuring Spring Boot</a:t>
            </a:r>
            <a:endParaRPr/>
          </a:p>
        </p:txBody>
      </p:sp>
      <p:sp>
        <p:nvSpPr>
          <p:cNvPr id="538" name="Google Shape;538;p36"/>
          <p:cNvSpPr txBox="1"/>
          <p:nvPr>
            <p:ph idx="3" type="body"/>
          </p:nvPr>
        </p:nvSpPr>
        <p:spPr>
          <a:xfrm>
            <a:off x="4722000" y="844225"/>
            <a:ext cx="42189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application-</a:t>
            </a:r>
            <a:r>
              <a:rPr lang="en" sz="2000">
                <a:solidFill>
                  <a:schemeClr val="accent2"/>
                </a:solidFill>
              </a:rPr>
              <a:t>{profile}</a:t>
            </a:r>
            <a:r>
              <a:rPr lang="en" sz="2000">
                <a:solidFill>
                  <a:srgbClr val="000000"/>
                </a:solidFill>
              </a:rPr>
              <a:t>.properties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application-dev.properties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application-prod.properties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2"/>
                </a:solidFill>
              </a:rPr>
              <a:t>-Dspring.profiles.active=prod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7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Yml vs 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property files?</a:t>
            </a:r>
            <a:endParaRPr sz="23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44" name="Google Shape;544;p3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Configuring Spring Boot</a:t>
            </a:r>
            <a:endParaRPr/>
          </a:p>
        </p:txBody>
      </p:sp>
      <p:sp>
        <p:nvSpPr>
          <p:cNvPr id="545" name="Google Shape;545;p37"/>
          <p:cNvSpPr txBox="1"/>
          <p:nvPr>
            <p:ph idx="3" type="body"/>
          </p:nvPr>
        </p:nvSpPr>
        <p:spPr>
          <a:xfrm>
            <a:off x="3716975" y="743400"/>
            <a:ext cx="51138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application.properties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application.yml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546" name="Google Shape;5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1300" y="2847500"/>
            <a:ext cx="3775500" cy="16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1300" y="1192575"/>
            <a:ext cx="3775500" cy="80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8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More on Deploying Spring Boot Apps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Spring Boot overview &amp; main features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3"/>
                </a:solidFill>
              </a:rPr>
              <a:t>Embedded containers</a:t>
            </a:r>
            <a:r>
              <a:rPr lang="en" sz="2300">
                <a:solidFill>
                  <a:srgbClr val="000000"/>
                </a:solidFill>
              </a:rPr>
              <a:t> 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rgbClr val="000000"/>
                </a:solidFill>
              </a:rPr>
              <a:t>in Spring Boot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58" name="Google Shape;558;p3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on Deploying Spring Boot Apps</a:t>
            </a:r>
            <a:endParaRPr/>
          </a:p>
        </p:txBody>
      </p:sp>
      <p:sp>
        <p:nvSpPr>
          <p:cNvPr id="559" name="Google Shape;559;p39"/>
          <p:cNvSpPr txBox="1"/>
          <p:nvPr>
            <p:ph idx="3" type="body"/>
          </p:nvPr>
        </p:nvSpPr>
        <p:spPr>
          <a:xfrm>
            <a:off x="4480475" y="844225"/>
            <a:ext cx="4460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3"/>
                </a:solidFill>
              </a:rPr>
              <a:t>Default </a:t>
            </a:r>
            <a:r>
              <a:rPr lang="en" sz="2000">
                <a:solidFill>
                  <a:srgbClr val="000000"/>
                </a:solidFill>
              </a:rPr>
              <a:t>container: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3"/>
                </a:solidFill>
              </a:rPr>
              <a:t>Supported </a:t>
            </a:r>
            <a:r>
              <a:rPr lang="en" sz="2000">
                <a:solidFill>
                  <a:srgbClr val="000000"/>
                </a:solidFill>
              </a:rPr>
              <a:t>containers: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560" name="Google Shape;5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7900" y="1308125"/>
            <a:ext cx="766400" cy="7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7900" y="3151175"/>
            <a:ext cx="766400" cy="7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2500" y="3107425"/>
            <a:ext cx="1620300" cy="81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2800" y="3129300"/>
            <a:ext cx="1527701" cy="7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3"/>
                </a:solidFill>
              </a:rPr>
              <a:t>Embedded containers</a:t>
            </a:r>
            <a:r>
              <a:rPr lang="en" sz="2300">
                <a:solidFill>
                  <a:srgbClr val="000000"/>
                </a:solidFill>
              </a:rPr>
              <a:t> 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rgbClr val="000000"/>
                </a:solidFill>
              </a:rPr>
              <a:t>in Spring Boot</a:t>
            </a:r>
            <a:endParaRPr sz="23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69" name="Google Shape;569;p4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on Deploying Spring Boot Apps</a:t>
            </a:r>
            <a:endParaRPr/>
          </a:p>
        </p:txBody>
      </p:sp>
      <p:sp>
        <p:nvSpPr>
          <p:cNvPr id="570" name="Google Shape;570;p40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571" name="Google Shape;571;p40"/>
          <p:cNvSpPr txBox="1"/>
          <p:nvPr>
            <p:ph idx="3" type="body"/>
          </p:nvPr>
        </p:nvSpPr>
        <p:spPr>
          <a:xfrm>
            <a:off x="4269500" y="844225"/>
            <a:ext cx="46713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3"/>
                </a:solidFill>
              </a:rPr>
              <a:t>Demo</a:t>
            </a:r>
            <a:r>
              <a:rPr lang="en" sz="2000"/>
              <a:t>: switch from Tomcat to Jetty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572" name="Google Shape;5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8500" y="1430600"/>
            <a:ext cx="4976400" cy="28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2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Spring Boot Actuators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rgbClr val="000000"/>
                </a:solidFill>
              </a:rPr>
              <a:t>Spring Boot 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Actuators</a:t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Actuators</a:t>
            </a:r>
            <a:endParaRPr/>
          </a:p>
        </p:txBody>
      </p:sp>
      <p:sp>
        <p:nvSpPr>
          <p:cNvPr id="584" name="Google Shape;584;p43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585" name="Google Shape;585;p43"/>
          <p:cNvSpPr txBox="1"/>
          <p:nvPr>
            <p:ph idx="3" type="body"/>
          </p:nvPr>
        </p:nvSpPr>
        <p:spPr>
          <a:xfrm>
            <a:off x="4169050" y="844225"/>
            <a:ext cx="4771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4"/>
                </a:solidFill>
              </a:rPr>
              <a:t>Actuator </a:t>
            </a:r>
            <a:r>
              <a:rPr lang="en" sz="2000">
                <a:solidFill>
                  <a:srgbClr val="000000"/>
                </a:solidFill>
              </a:rPr>
              <a:t>- used to expose operational information about the running application: health, metrics, info, env, beans...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Use </a:t>
            </a:r>
            <a:r>
              <a:rPr lang="en" sz="2000">
                <a:solidFill>
                  <a:schemeClr val="accent4"/>
                </a:solidFill>
              </a:rPr>
              <a:t>HTTP endpoints</a:t>
            </a:r>
            <a:r>
              <a:rPr lang="en" sz="2000">
                <a:solidFill>
                  <a:srgbClr val="000000"/>
                </a:solidFill>
              </a:rPr>
              <a:t> or </a:t>
            </a:r>
            <a:r>
              <a:rPr lang="en" sz="2000">
                <a:solidFill>
                  <a:schemeClr val="accent4"/>
                </a:solidFill>
              </a:rPr>
              <a:t>JMX beans </a:t>
            </a:r>
            <a:r>
              <a:rPr lang="en" sz="2000">
                <a:solidFill>
                  <a:srgbClr val="000000"/>
                </a:solidFill>
              </a:rPr>
              <a:t>to enable us to interact with it.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Once the dependency is added, several </a:t>
            </a:r>
            <a:r>
              <a:rPr lang="en" sz="2000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endpoints</a:t>
            </a:r>
            <a:r>
              <a:rPr lang="en" sz="2000">
                <a:solidFill>
                  <a:schemeClr val="accent4"/>
                </a:solidFill>
              </a:rPr>
              <a:t> are available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rgbClr val="000000"/>
                </a:solidFill>
              </a:rPr>
              <a:t>Spring Boot 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Actuators</a:t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Actuators</a:t>
            </a:r>
            <a:endParaRPr/>
          </a:p>
        </p:txBody>
      </p: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593" name="Google Shape;593;p44"/>
          <p:cNvSpPr txBox="1"/>
          <p:nvPr>
            <p:ph idx="3" type="body"/>
          </p:nvPr>
        </p:nvSpPr>
        <p:spPr>
          <a:xfrm>
            <a:off x="3536150" y="844225"/>
            <a:ext cx="54045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Actuator comes with the majority of the endpoints disabled. Only</a:t>
            </a:r>
            <a:r>
              <a:rPr lang="en" sz="1800">
                <a:solidFill>
                  <a:schemeClr val="accent4"/>
                </a:solidFill>
              </a:rPr>
              <a:t> /health</a:t>
            </a:r>
            <a:r>
              <a:rPr lang="en" sz="1800"/>
              <a:t> is </a:t>
            </a:r>
            <a:r>
              <a:rPr lang="en" sz="1800">
                <a:solidFill>
                  <a:schemeClr val="accent4"/>
                </a:solidFill>
              </a:rPr>
              <a:t>enabled by default.</a:t>
            </a:r>
            <a:endParaRPr sz="1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To enable </a:t>
            </a:r>
            <a:r>
              <a:rPr lang="en" sz="1800">
                <a:solidFill>
                  <a:schemeClr val="accent4"/>
                </a:solidFill>
              </a:rPr>
              <a:t>/info</a:t>
            </a:r>
            <a:r>
              <a:rPr lang="en" sz="1800"/>
              <a:t> props: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accent4"/>
                </a:solidFill>
              </a:rPr>
              <a:t>management.info.env.enabled=true</a:t>
            </a:r>
            <a:endParaRPr sz="1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To enable all of them</a:t>
            </a:r>
            <a:r>
              <a:rPr lang="en" sz="1800">
                <a:solidFill>
                  <a:srgbClr val="000000"/>
                </a:solidFill>
              </a:rPr>
              <a:t>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chemeClr val="accent4"/>
                </a:solidFill>
              </a:rPr>
              <a:t>	management.endpoints.web.exposure.include=*</a:t>
            </a:r>
            <a:endParaRPr sz="1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594" name="Google Shape;59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6150" y="3437800"/>
            <a:ext cx="5188750" cy="101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Lab exercises</a:t>
            </a:r>
            <a:endParaRPr/>
          </a:p>
        </p:txBody>
      </p:sp>
      <p:sp>
        <p:nvSpPr>
          <p:cNvPr id="600" name="Google Shape;600;p51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chemeClr val="accent3"/>
                </a:solidFill>
              </a:rPr>
              <a:t>Migrate what you have done until now using Spring to Spring Boot</a:t>
            </a:r>
            <a:endParaRPr sz="2200"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OR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chemeClr val="accent4"/>
                </a:solidFill>
              </a:rPr>
              <a:t>Continue working on the project using Spring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2"/>
          <p:cNvSpPr txBox="1"/>
          <p:nvPr>
            <p:ph type="ctrTitle"/>
          </p:nvPr>
        </p:nvSpPr>
        <p:spPr>
          <a:xfrm>
            <a:off x="670275" y="2081600"/>
            <a:ext cx="4292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Spring Boot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93" name="Google Shape;293;p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294" name="Google Shape;294;p8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High level overview</a:t>
            </a:r>
            <a:endParaRPr/>
          </a:p>
        </p:txBody>
      </p:sp>
      <p:pic>
        <p:nvPicPr>
          <p:cNvPr id="295" name="Google Shape;2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750" y="773950"/>
            <a:ext cx="6004150" cy="34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Spring Boot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01" name="Google Shape;301;p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02" name="Google Shape;302;p9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303" name="Google Shape;303;p9"/>
          <p:cNvSpPr txBox="1"/>
          <p:nvPr>
            <p:ph idx="3" type="body"/>
          </p:nvPr>
        </p:nvSpPr>
        <p:spPr>
          <a:xfrm>
            <a:off x="4722000" y="844225"/>
            <a:ext cx="42189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2"/>
                </a:solidFill>
              </a:rPr>
              <a:t>Quick </a:t>
            </a:r>
            <a:r>
              <a:rPr lang="en" sz="2000"/>
              <a:t>and </a:t>
            </a:r>
            <a:r>
              <a:rPr lang="en" sz="2000">
                <a:solidFill>
                  <a:schemeClr val="accent2"/>
                </a:solidFill>
              </a:rPr>
              <a:t>easy </a:t>
            </a:r>
            <a:r>
              <a:rPr lang="en" sz="2000"/>
              <a:t>development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Build </a:t>
            </a:r>
            <a:r>
              <a:rPr lang="en" sz="2000">
                <a:solidFill>
                  <a:schemeClr val="accent2"/>
                </a:solidFill>
              </a:rPr>
              <a:t>web </a:t>
            </a:r>
            <a:r>
              <a:rPr lang="en" sz="2000">
                <a:solidFill>
                  <a:srgbClr val="000000"/>
                </a:solidFill>
              </a:rPr>
              <a:t>and </a:t>
            </a:r>
            <a:r>
              <a:rPr lang="en" sz="2000">
                <a:solidFill>
                  <a:schemeClr val="accent2"/>
                </a:solidFill>
              </a:rPr>
              <a:t>non-web</a:t>
            </a:r>
            <a:r>
              <a:rPr lang="en" sz="2000">
                <a:solidFill>
                  <a:srgbClr val="000000"/>
                </a:solidFill>
              </a:rPr>
              <a:t> apps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2"/>
                </a:solidFill>
              </a:rPr>
              <a:t>Auto-configuration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Standalone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2"/>
                </a:solidFill>
              </a:rPr>
              <a:t>Opinionated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Spring Boot Auto-configuration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09" name="Google Shape;309;p1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10" name="Google Shape;310;p10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Auto-configuration</a:t>
            </a:r>
            <a:endParaRPr/>
          </a:p>
        </p:txBody>
      </p:sp>
      <p:sp>
        <p:nvSpPr>
          <p:cNvPr id="311" name="Google Shape;311;p10"/>
          <p:cNvSpPr txBox="1"/>
          <p:nvPr>
            <p:ph idx="3" type="body"/>
          </p:nvPr>
        </p:nvSpPr>
        <p:spPr>
          <a:xfrm>
            <a:off x="4103700" y="844225"/>
            <a:ext cx="46212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rgbClr val="000000"/>
                </a:solidFill>
              </a:rPr>
              <a:t>Tries to </a:t>
            </a:r>
            <a:r>
              <a:rPr lang="en" sz="2000">
                <a:solidFill>
                  <a:schemeClr val="accent2"/>
                </a:solidFill>
              </a:rPr>
              <a:t>automatically configure </a:t>
            </a:r>
            <a:r>
              <a:rPr lang="en" sz="2000">
                <a:solidFill>
                  <a:srgbClr val="000000"/>
                </a:solidFill>
              </a:rPr>
              <a:t>the application </a:t>
            </a:r>
            <a:r>
              <a:rPr lang="en" sz="2000">
                <a:solidFill>
                  <a:schemeClr val="accent2"/>
                </a:solidFill>
              </a:rPr>
              <a:t>based on which dependencies</a:t>
            </a:r>
            <a:r>
              <a:rPr lang="en" sz="2000">
                <a:solidFill>
                  <a:srgbClr val="000000"/>
                </a:solidFill>
              </a:rPr>
              <a:t> you have added.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solidFill>
                  <a:schemeClr val="accent2"/>
                </a:solidFill>
              </a:rPr>
              <a:t>Makes use of context</a:t>
            </a:r>
            <a:r>
              <a:rPr lang="en" sz="2000">
                <a:solidFill>
                  <a:srgbClr val="000000"/>
                </a:solidFill>
              </a:rPr>
              <a:t> to best guess how an application should be set up.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Spring Boot Auto-configuration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18" name="Google Shape;318;p11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Auto-configuration</a:t>
            </a:r>
            <a:endParaRPr/>
          </a:p>
        </p:txBody>
      </p:sp>
      <p:pic>
        <p:nvPicPr>
          <p:cNvPr id="319" name="Google Shape;3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2300" y="1274750"/>
            <a:ext cx="2924500" cy="24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8575" y="1274751"/>
            <a:ext cx="2439025" cy="24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 txBox="1"/>
          <p:nvPr>
            <p:ph idx="1" type="body"/>
          </p:nvPr>
        </p:nvSpPr>
        <p:spPr>
          <a:xfrm>
            <a:off x="419100" y="844225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300">
                <a:solidFill>
                  <a:schemeClr val="accent2"/>
                </a:solidFill>
              </a:rPr>
              <a:t>Spring Boot Auto-configuration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26" name="Google Shape;326;p1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Boot overview &amp; main features</a:t>
            </a:r>
            <a:endParaRPr/>
          </a:p>
        </p:txBody>
      </p:sp>
      <p:sp>
        <p:nvSpPr>
          <p:cNvPr id="327" name="Google Shape;327;p12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Auto-configuration</a:t>
            </a:r>
            <a:endParaRPr/>
          </a:p>
        </p:txBody>
      </p:sp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4400" y="1724775"/>
            <a:ext cx="5570500" cy="16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SV Theme 2021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